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354" r:id="rId2"/>
    <p:sldId id="261" r:id="rId3"/>
    <p:sldId id="293" r:id="rId4"/>
    <p:sldId id="355" r:id="rId5"/>
    <p:sldId id="356" r:id="rId6"/>
    <p:sldId id="343" r:id="rId7"/>
    <p:sldId id="360" r:id="rId8"/>
    <p:sldId id="361" r:id="rId9"/>
    <p:sldId id="362" r:id="rId10"/>
    <p:sldId id="366" r:id="rId11"/>
    <p:sldId id="365" r:id="rId12"/>
    <p:sldId id="367" r:id="rId13"/>
    <p:sldId id="369" r:id="rId14"/>
    <p:sldId id="370" r:id="rId15"/>
    <p:sldId id="368" r:id="rId16"/>
    <p:sldId id="371" r:id="rId17"/>
    <p:sldId id="372" r:id="rId18"/>
    <p:sldId id="373" r:id="rId19"/>
    <p:sldId id="374" r:id="rId20"/>
    <p:sldId id="363" r:id="rId21"/>
    <p:sldId id="364" r:id="rId22"/>
    <p:sldId id="340" r:id="rId23"/>
    <p:sldId id="358" r:id="rId24"/>
    <p:sldId id="267" r:id="rId2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  <a:srgbClr val="000099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3FEED-C978-4A1F-8D85-876122AF35F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3A8A5-6CEE-4AED-AF56-75A6520D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54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E8E2F9-D0FE-4BC2-88C9-68D646FC18E3}" type="datetimeFigureOut">
              <a:rPr lang="en-US"/>
              <a:pPr>
                <a:defRPr/>
              </a:pPr>
              <a:t>10/12/2020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BC2FDD-403B-4059-B9EB-2BC9D6E78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9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C2FDD-403B-4059-B9EB-2BC9D6E788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95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C2FDD-403B-4059-B9EB-2BC9D6E788B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9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07148-F141-4069-917F-B0DAA326D3CA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8AB62-22EC-4449-AE78-01C0DC89EE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6E9F0-6463-48E1-B12E-1D000AD9E027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ED74-F11A-4959-B77D-358605D94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14470-468D-4F86-AF4E-A4CA80E44094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5146E-9B96-4DAA-9343-C5BAC5F87A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7D6C2-5BE8-4DB0-8E16-7E77B7DD67C5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1B4C-E3FB-4B53-B3F5-488CA298FB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CB81-CD2E-41B8-9DFC-751A51FD1611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F6A31-55D7-4750-9F41-FB3223B7C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C915-D9B0-4A72-93EC-16EBC5C31F22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E6BFE-81DD-4A47-B478-03B16ECF2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9596-E780-4BB4-831D-A59AD5BB6B93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5E0D-937A-46A9-9D90-FFD4F5819E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B24E-668E-4C61-88FA-2ADC1A91A397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9FB8B-4B92-4E4F-8455-16A678CF02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14B3-F634-488E-896A-BCAAFD6C3566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CB924-8502-48C2-B4F4-994599C88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58FEF-1A06-40BF-AD5A-B7EB501996CA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12DF-C67C-4CE4-A67D-4832837050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0ADB-215C-449C-8689-604582549C7C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14E51-A123-4C63-BA4A-664976345C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5F9B2-23A6-4768-8E46-0BCB095CCAEE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F765E-E368-491F-A668-46E957CF4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0D9965-BD21-4338-AC2E-55288DEDAAAB}" type="datetime1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5C703E4-CC11-4C1F-AB20-DD3F93A786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B5E0D-937A-46A9-9D90-FFD4F5819E0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A57FA0D-C1D5-4E1F-9504-9D9F06E226E2}"/>
              </a:ext>
            </a:extLst>
          </p:cNvPr>
          <p:cNvSpPr txBox="1">
            <a:spLocks/>
          </p:cNvSpPr>
          <p:nvPr/>
        </p:nvSpPr>
        <p:spPr bwMode="auto">
          <a:xfrm>
            <a:off x="198089" y="171751"/>
            <a:ext cx="8939283" cy="123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km-KH" sz="1800" dirty="0">
                <a:solidFill>
                  <a:srgbClr val="0000FF"/>
                </a:solidFill>
                <a:latin typeface="Khmer Muol" panose="02000500000000020004" pitchFamily="2" charset="0"/>
                <a:cs typeface="Khmer Muol" panose="02000500000000020004" pitchFamily="2" charset="0"/>
              </a:rPr>
              <a:t>ពិធីផ្សព្វផ្សាយរបាយការណ៍វឌ្ឍនភាពឆ្នាំ២០១៩ </a:t>
            </a:r>
          </a:p>
          <a:p>
            <a:pPr>
              <a:spcBef>
                <a:spcPts val="600"/>
              </a:spcBef>
              <a:defRPr/>
            </a:pPr>
            <a:r>
              <a:rPr lang="km-KH" sz="1800" dirty="0">
                <a:solidFill>
                  <a:srgbClr val="0000FF"/>
                </a:solidFill>
                <a:latin typeface="Khmer Muol" panose="02000500000000020004" pitchFamily="2" charset="0"/>
                <a:cs typeface="Khmer Muol" panose="02000500000000020004" pitchFamily="2" charset="0"/>
              </a:rPr>
              <a:t>នៃការសម្រេចបាន</a:t>
            </a:r>
          </a:p>
          <a:p>
            <a:pPr>
              <a:spcBef>
                <a:spcPts val="600"/>
              </a:spcBef>
              <a:defRPr/>
            </a:pPr>
            <a:r>
              <a:rPr lang="km-KH" sz="1800" dirty="0">
                <a:solidFill>
                  <a:srgbClr val="0000FF"/>
                </a:solidFill>
                <a:latin typeface="Khmer Muol" panose="02000500000000020004" pitchFamily="2" charset="0"/>
                <a:cs typeface="Khmer Muol" panose="02000500000000020004" pitchFamily="2" charset="0"/>
              </a:rPr>
              <a:t> គោលដៅអភិវឌ្ឍប្រកបដោយចីរភាពកម្ពុជា (គ.អ.ច.ក.) ២០១៦-២០៣០</a:t>
            </a:r>
            <a:endParaRPr lang="en-US" sz="1800" dirty="0">
              <a:solidFill>
                <a:srgbClr val="0000FF"/>
              </a:solidFill>
              <a:latin typeface="Khmer Muol" panose="02000500000000020004" pitchFamily="2" charset="0"/>
              <a:cs typeface="Khmer Muol" panose="02000500000000020004" pitchFamily="2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198090" y="1992923"/>
            <a:ext cx="8939283" cy="225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b="0" kern="1200" cap="none" baseline="0">
                <a:solidFill>
                  <a:schemeClr val="accent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9pPr>
          </a:lstStyle>
          <a:p>
            <a:pPr defTabSz="914400">
              <a:lnSpc>
                <a:spcPct val="150000"/>
              </a:lnSpc>
              <a:spcBef>
                <a:spcPts val="600"/>
              </a:spcBef>
              <a:defRPr/>
            </a:pPr>
            <a:r>
              <a:rPr lang="km-KH" sz="23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ដំណើរនៃការរៀបចំ</a:t>
            </a:r>
            <a:r>
              <a:rPr lang="en-US" sz="23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 </a:t>
            </a:r>
            <a:r>
              <a:rPr lang="km-KH" sz="23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និងខ្លឹមសារ </a:t>
            </a:r>
          </a:p>
          <a:p>
            <a:pPr defTabSz="914400">
              <a:lnSpc>
                <a:spcPct val="150000"/>
              </a:lnSpc>
              <a:spcBef>
                <a:spcPts val="600"/>
              </a:spcBef>
              <a:defRPr/>
            </a:pPr>
            <a:r>
              <a:rPr lang="km-KH" sz="23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របាយការណ៍វឌ្ឍនភាពឆ្នាំ២០១៩ នៃការសម្រេចបាន</a:t>
            </a:r>
            <a:br>
              <a:rPr lang="km-KH" sz="23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</a:br>
            <a:r>
              <a:rPr lang="km-KH" sz="23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គោលដៅអភិវឌ្ឍប្រកបដោយចីរភាពកម្ពុជា ២០១៦</a:t>
            </a:r>
            <a:r>
              <a:rPr lang="en-US" sz="23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-</a:t>
            </a:r>
            <a:r>
              <a:rPr lang="km-KH" sz="23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២០៣០)</a:t>
            </a:r>
            <a:endParaRPr lang="en-US" sz="2300" dirty="0">
              <a:solidFill>
                <a:srgbClr val="0000FF"/>
              </a:solidFill>
              <a:latin typeface="NiDA Funan" panose="02000500000000020004" pitchFamily="2" charset="0"/>
              <a:cs typeface="NiDA Funan" panose="02000500000000020004" pitchFamily="2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515341" y="4609321"/>
            <a:ext cx="8507412" cy="166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km-KH" sz="2000" dirty="0">
                <a:solidFill>
                  <a:srgbClr val="0000FF"/>
                </a:solidFill>
                <a:latin typeface="Khmer MEF1" panose="02000506000000020004" pitchFamily="2" charset="0"/>
                <a:ea typeface="+mj-ea"/>
                <a:cs typeface="Khmer MEF1" panose="02000506000000020004" pitchFamily="2" charset="0"/>
              </a:rPr>
              <a:t>អគ្គនាយកដ្ឋានផែនការ ក្រសួងផែនការ</a:t>
            </a:r>
            <a:endParaRPr lang="en-GB" sz="2000" dirty="0">
              <a:solidFill>
                <a:srgbClr val="0000FF"/>
              </a:solidFill>
              <a:latin typeface="Khmer MEF1" panose="02000506000000020004" pitchFamily="2" charset="0"/>
              <a:ea typeface="+mj-ea"/>
              <a:cs typeface="Khmer MEF1" panose="02000506000000020004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endParaRPr lang="en-GB" sz="2000" dirty="0">
              <a:solidFill>
                <a:srgbClr val="0000FF"/>
              </a:solidFill>
              <a:latin typeface="Khmer MEF1" panose="02000506000000020004" pitchFamily="2" charset="0"/>
              <a:ea typeface="+mj-ea"/>
              <a:cs typeface="Khmer MEF1" panose="02000506000000020004" pitchFamily="2" charset="0"/>
            </a:endParaRPr>
          </a:p>
          <a:p>
            <a:pPr lvl="0" algn="ctr" defTabSz="914400">
              <a:buClr>
                <a:schemeClr val="accent1">
                  <a:lumMod val="60000"/>
                  <a:lumOff val="40000"/>
                </a:schemeClr>
              </a:buClr>
              <a:buSzPct val="110000"/>
              <a:defRPr/>
            </a:pPr>
            <a:r>
              <a:rPr lang="km-KH" sz="2000" dirty="0">
                <a:solidFill>
                  <a:srgbClr val="0000FF"/>
                </a:solidFill>
                <a:latin typeface="Khmer MEF1" panose="02000506000000020004" pitchFamily="2" charset="0"/>
                <a:cs typeface="Khmer MEF1" panose="02000506000000020004" pitchFamily="2" charset="0"/>
              </a:rPr>
              <a:t>ថ្ងៃចន្ទ ១០រោច ខែអស្សុជ ឆ្នាំជូត ទោស័ក ព</a:t>
            </a:r>
            <a:r>
              <a:rPr lang="ca-ES" sz="2000" dirty="0">
                <a:solidFill>
                  <a:srgbClr val="0000FF"/>
                </a:solidFill>
                <a:latin typeface="Khmer MEF1" panose="02000506000000020004" pitchFamily="2" charset="0"/>
                <a:cs typeface="Khmer MEF1" panose="02000506000000020004" pitchFamily="2" charset="0"/>
              </a:rPr>
              <a:t>.</a:t>
            </a:r>
            <a:r>
              <a:rPr lang="km-KH" sz="2000" dirty="0">
                <a:solidFill>
                  <a:srgbClr val="0000FF"/>
                </a:solidFill>
                <a:latin typeface="Khmer MEF1" panose="02000506000000020004" pitchFamily="2" charset="0"/>
                <a:cs typeface="Khmer MEF1" panose="02000506000000020004" pitchFamily="2" charset="0"/>
              </a:rPr>
              <a:t>ស</a:t>
            </a:r>
            <a:r>
              <a:rPr lang="ca-ES" sz="2000" dirty="0">
                <a:solidFill>
                  <a:srgbClr val="0000FF"/>
                </a:solidFill>
                <a:latin typeface="Khmer MEF1" panose="02000506000000020004" pitchFamily="2" charset="0"/>
                <a:cs typeface="Khmer MEF1" panose="02000506000000020004" pitchFamily="2" charset="0"/>
              </a:rPr>
              <a:t>. </a:t>
            </a:r>
            <a:r>
              <a:rPr lang="km-KH" sz="2000" dirty="0">
                <a:solidFill>
                  <a:srgbClr val="0000FF"/>
                </a:solidFill>
                <a:latin typeface="Khmer MEF1" panose="02000506000000020004" pitchFamily="2" charset="0"/>
                <a:cs typeface="Khmer MEF1" panose="02000506000000020004" pitchFamily="2" charset="0"/>
              </a:rPr>
              <a:t>២៥៦៤</a:t>
            </a:r>
          </a:p>
          <a:p>
            <a:pPr lvl="0" algn="ctr" defTabSz="914400">
              <a:buClr>
                <a:schemeClr val="accent1">
                  <a:lumMod val="60000"/>
                  <a:lumOff val="40000"/>
                </a:schemeClr>
              </a:buClr>
              <a:buSzPct val="110000"/>
              <a:defRPr/>
            </a:pPr>
            <a:r>
              <a:rPr lang="km-KH" sz="2000" dirty="0">
                <a:solidFill>
                  <a:srgbClr val="0000FF"/>
                </a:solidFill>
                <a:latin typeface="Khmer MEF1" panose="02000506000000020004" pitchFamily="2" charset="0"/>
                <a:cs typeface="Khmer MEF1" panose="02000506000000020004" pitchFamily="2" charset="0"/>
              </a:rPr>
              <a:t>រាជធានីភ្នំពេញ ថ្ងៃទី១២ ខែតុលា ឆ្នាំ២០២០</a:t>
            </a:r>
            <a:endParaRPr lang="en-US" sz="2000" dirty="0">
              <a:solidFill>
                <a:srgbClr val="0000FF"/>
              </a:solidFill>
              <a:latin typeface="Khmer MEF1" panose="02000506000000020004" pitchFamily="2" charset="0"/>
              <a:cs typeface="Khmer MEF1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6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83323"/>
            <a:ext cx="8194159" cy="505156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r>
              <a:rPr lang="km-KH" sz="22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ជំពូកទី៤៖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វឌ្ឍនភាពតាមសូចនាករនិងចំណុចដៅ ក្នុងគោលដៅនីមួយៗ​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៣១,៨២% នៃចំណុចដៅ៖ សម្រេចលើសចំណុចដៅ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៣១,៨២% នៃចំណុចដៅ៖ ស្ថិតលើគន្លងទៅសម្រេចបានចំណុចដៅ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១៥,៩១% នៃចំណុចដៅ៖ សម្រេចបានទាបជាងចំណុចដៅ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២០,៤៥% នៃសូចនាករ៖ គ្មានទិន្នន័យ (រួមទាំង គ្មានវដ្តទិន្នន័យ និង គ្មានប្រភពទិន្នន័យ)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10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53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84910"/>
            <a:ext cx="8194159" cy="514997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r>
              <a:rPr lang="km-KH" sz="22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ជំពូកទី៤៖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វឌ្ឍនភាពតាមសូចនាករនិងចំណុចដៅ ក្នុងគោលដៅនីមួយៗ​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endParaRPr lang="km-KH" sz="2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11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43836C-FF91-4514-BD44-A288FEE20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28647"/>
            <a:ext cx="7470647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94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1523999"/>
            <a:ext cx="8463789" cy="5116513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ចំណុចដៅដែលសម្រេចបាន </a:t>
            </a:r>
            <a:r>
              <a:rPr lang="km-KH" sz="20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ទាបជាងគោលដៅកំណត់ </a:t>
            </a: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ក្នុងឆ្នាំ២០១៩ រួមមាន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​៖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សមាមាត្រនៃជនក្រីក្រ និងជនងាយរងគ្រោះដែលទទួល​បាន​សេវាសង្រ្គោះសង្គម។ (គោលដៅទី១ ចំណុចដៅ ១.៣)។ ចំនួន១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ប្រជាជនពេញវ័យមានជំងឺធ្លាក់ទឹកចិត្តបានទទួលសេវាព្យាបាល។ (គោលដៅទី៣ ចំណុចដៅ ៣.៥)។​ ចំនួន១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អត្រារួមនៃការសិក្សានៅឧត្តមសិក្សា (អាយុ១៨ ដល់២១ឆ្នាំ)។ (គោលដៅទី៤ ចំណុចដៅ ៤.៣)។ ចំនួន១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ការចូលរួមពេញលេញនិងមានប្រសិទ្ធភាពរបស់ស្រ្តី និងមានឱកាសដូចគ្នាក្នុងភាពជាអ្នកដឹកនាំនៅគ្រប់កម្រិតនៃការធ្វើសេចក្តីសម្រេចក្នុងវិស័យ​នយោបាយ សេដ្ឋកិច្ច និងជីវិតជាសាធារណៈ។(គោលដៅទី៥ ចំណុចដៅ ៥.៥)។​ ចំនួន២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12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72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1092560"/>
            <a:ext cx="8463789" cy="576544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None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ចំណុចដៅដែលសម្រេចបាន </a:t>
            </a:r>
            <a:r>
              <a:rPr lang="km-KH" sz="20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ទាបជាងគោលដៅកំណត់ </a:t>
            </a: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ក្នុងឆ្នាំ២០១៩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​៖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សមាមាត្រនៃប្រជាជននៅតំបន់ជនបទ ដែលប្រើប្រាស់សេវាផ្គត់ផ្គង់ទឹកបរិភោគប្រកបដោយសុវត្ថិភាព។ (គោលដៅទី៦ ចំណុចដៅ ៦.១)។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ត្រឹមឆ្នាំ២០២៥ ប្រជាជនកម្ពុជាគ្រប់រូបនៅតំបន់ទីប្រជុំជនទទួល​បានទឹកស្អាតប្រើប្រាស់ប្រកបដោយចីរភាព គុណភាពល្អ និងតម្លៃសមរម្យ។ (គោលដៅទី៦ ចំណុចដៅ ៦.៤)។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សមាមាត្រនៃចំនួនកម្មករនិយោជិត ធ្វើការក្នុងវិស័យ ​ទេស​ចរណ៍​​និងចំនួនអ្នកធ្វើការសរុប។ (គោលដៅទី៨ ចំណុចដៅ ៨.៩)។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អត្រាកំណើននៃចំនួនកិច្ចព្រមព្រៀងពាណិជ្ជកម្មជាមួយអន្តរជាតិ។ (គោលដៅទី១០ ចំណុចដៅ ១០.</a:t>
            </a:r>
            <a:r>
              <a:rPr lang="en-US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a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ការគ្រប់គ្រងបរិស្ថានល្អ ពាក់ព័ន្ធនឹងការបោះបង់ចោលសារធាតុគីមីនិងសំណល់គ្រប់ប្រភេទ តាមរយៈ ការកែច្នៃឡើងវិញឱ្យស្របតាមក្របខ័ណ្ឌកិច្ចព្រមព្រៀងអន្តរជាតិ និងកាត់បន្ថឱ្យបានច្រើននូវការបញ្ចេញសំណល់ទាំងនោះទៅក្នុងបរិយាកាស ក្នុងទឹក និងក្នុងដី ដើម្បីកាត់បន្ថយឱ្យទាបបំផុតនូវផលប៉ះពាល់អវិជ្ជមាន លើសុខភាពប្រជាជននិងបរិស្ថាន។ (គោលដៅទី១២ ចំណុចដៅ ១២.៤)។ ចំនួន៣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13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74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49" y="1243595"/>
            <a:ext cx="8463789" cy="5031793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None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ចំណុចដៅដែលសម្រេចបាន </a:t>
            </a:r>
            <a:r>
              <a:rPr lang="km-KH" sz="20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ទាបជាងគោលដៅកំណត់</a:t>
            </a: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ក្នុងឆ្នាំ២០១៩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៖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គ្រួសារកសិករដាំដុះដំណាំ ចិញ្ចឹមសត្វ ចិញ្ចឹមត្រី អ្នកនេសាទ និងប្រជាសហគមន៍មូលដ្ឋាន ដែលទទួលការផ្សព្វផ្សាយនិងបណ្តុះបណ្តាល ពាក់ព័ន្ធនឹងការប្រែប្រួលអាកាសធាតុ។ (គោលដៅទី១៣ ចំណុចដៅ ១៣.៣)។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តម្លៃរបស់ផលិតផលជលផលនិងវារីវប្បកម្មសមុទ្រធៀបនឹង ផ.ស.ស.។ (គោលដៅទី១៤ ចំណុចដៅ ១៤.៧)។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ចំនួនករណីល្មើសច្បាប់ក្នុងការបរបាញ់ ការជួញដូរខុសច្បាប់ ប្រភេទសត្វព្រៃ និងប្រភេទរុក្ខជាតិ។ (គោលដៅទី១៥ ចំណុចដៅ ១៥.៧)។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សមាមាត្រនៃប្រជាជនដែលបានចូលរួមក្នុងការផ្សព្វផ្សាយច្បាប់។ (គោលដៅទី១៦ ចំណុចដៅ ១៦.៣)។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ផ្ទៃដីសរុបនៃការបោសសម្អាតមីននិងសំណល់ជាតិផ្ទុះពីសង្គ្រាមប្រចាំឆ្នាំ។ (គោលដៅទី១៨ ចំណុចដៅ ១៨.១)។ ចំនួន១</a:t>
            </a:r>
          </a:p>
          <a:p>
            <a:pPr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14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08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83323"/>
            <a:ext cx="8194159" cy="505156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r>
              <a:rPr lang="km-KH" sz="22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ជំពូកទី៤៖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វឌ្ឍនភាពតាមសូចនាករនិងចំណុចដៅ ក្នុងគោលដៅនីមួយៗ​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ក្នុងចំណោមចំណុចដៅចំនួន៨៨ មាន១៨ (ស្មើនឹង២០,៤៥%) គ្មានទិន្ន័យគាំទ្រ។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មានតែប្រមាណជាង១ភាគ៣ ប៉ុណ្ណោះ ដែលពុំមានប្រភពទិន្នន័យ។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ចំណែកឯសូចនាករជិត២ភាគ៣ ទៀត មានប្រភពទិន្នន័យគាំទ្រ តែពុំមានវដ្តទិន្នន័យផលិតសម្រាប់ការវាយតម្លៃលទ្ធផលអនុវត្ត គ.អ.ច.ក. ក្នុងឆ្នាំ២០១៩។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ដូចនេះ អាចចាត់ទុកថា ពុំមានទិន្នន័យក្នុងឆ្នាំ២០១៩ តែនឹងអាចមានទិន្នន័យគាំទ្រនៅឆ្នាំខាងមុខ ដែលមានវដ្តទិន្ន័យផលិត។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15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71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1092560"/>
            <a:ext cx="8463789" cy="576544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None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ចំណុចដៅដែល</a:t>
            </a:r>
            <a:r>
              <a:rPr lang="km-KH" sz="2000" b="1" u="sng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គ្មានទិន្នន័យ </a:t>
            </a: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សម្រាប់វាយតម្លៃ ក្នុងឆ្នាំ២០១៩ រួមមាន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​៖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កាត់បន្ថយយ៉ាងតិចពាក់កណ្តាលនូវសមាមាត្រនៃបុរស ស្រ្តីនិងកុមារ គ្រប់អាយុ ដែលរស់នៅក្នុងភាពក្រីក្រ គ្រប់សមាសភាព ដោយផ្អែកលើនិយមន័យរបស់កម្ពុជានៅត្រឹមឆ្នាំ២០៣០ ។ (គោលដៅទី១ ចំណុចដៅ ១.២)។ ចំនួន៧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ត្រឹមឆ្នាំ២០៣០ បញ្ចប់គ្រប់ទម្រង់នៃកង្វះអាហារូបត្ថម្ភរួមទាំងការសម្រេចបាននៅឆ្នាំ២០២៥ នូវ ចំណុចដៅដែលបានឯកភាពក្នុងកម្រិតអន្តរជាតិស្តីពីភាពក្រឹន និងភាពស្គមស្គាំងរបស់កុមារអាយុក្រោមអាយុ៥ឆ្នាំ និងដោះស្រាយនូវតម្រូវការអាហារូបត្ថម្ភរបស់កុមារីវ័យជំទង់ ស្រ្តីមានផ្ទៃពោះ ស្រ្តីកំពុងបំបៅដោះកូន និងស្រ្តីវ័យចាស់។(គោលដៅទី២ ចំណុចដៅ ២.២)។ ចំនួន២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ទំហំផលិតកម្មកសិកម្មក្នុងកសិករម្នាក់ ដែលប្រកបរបរកសិកម្ម (ស្រែចម្ការ ការចិញ្ចឹមសត្វ និងជលផល)។ (គោលដៅទី២ ចំណុចដៅ ២.៣)។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កម្រិតនៃការអភិវឌ្ឍនៅប្រទេសកម្ពុជា សុខភាពនិងសុខុមាលភាពរបស់ប្រជាពលរដ្ឋ និងបង្ការហានិភ័យហិរញ្ញវត្ថុ។ (គោលដៅទី៣ ចំណុចដៅ ៣.១)។ ចំនួន២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16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60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1092560"/>
            <a:ext cx="8463789" cy="576544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None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ចំណុចដៅដែល</a:t>
            </a:r>
            <a:r>
              <a:rPr lang="km-KH" sz="2000" b="1" u="sng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គ្មានទិន្នន័យ </a:t>
            </a: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សម្រាប់វាយតម្លៃ ក្នុងឆ្នាំ២០១៩ 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​៖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ត្រឹមឆ្នាំ២០៣០ បញ្ចប់ការស្លាប់ដែលអាចការពារបាននៃទារកទើបកើតនិងកុមារអាយុក្រោម៥ឆ្នាំ ដោយគ្រប់ប្រទេសទាំងអស់មានគោលដៅកាត់បន្ថយមរណភាពទារកទើបកើតដល់ត្រឹម១២ ក្នុង ១ ០០០កំណើតរស់ និងមរណភាពកុមារក្រោមអាយុ៥ឆ្នាំ យ៉ាងហោចណាស់ដល់ត្រឹម២៥ ក្នុង ១ ០០០កំណើតរស់។ (គោលដៅទី៣ ចំណុចដៅ ៣.៣)។ ចំនួន២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ត្រឹមឆ្នាំ២០៣០ ធានាថា ការទទួលបានជាសាកលនូវ សេវាថែទាំសុខភាពផ្លូវភេទ និងសេវាសុខភាពបន្តពូជ រួមទាំងផែនការគ្រួសារ ព័ត៌មាននិងការអប់រំ និងការធ្វើសមាហរណកម្មសុខភាពបន្តពូជទៅក្នុងកម្មវិធីនិងយុទ្ធសាស្រ្តជាតិ។ (គោលដៅទី៣ ចំណុចដៅ ៣.៨)។ ចំនួន២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ពង្រឹងការអនុវត្តក្របខ័ណ្ឌអនុសញ្ញារបស់អង្គការសុខភាពពិភពលោក ស្តីពីការត្រួតពិនិត្យថ្នាំជក់ឱ្យបានហ្មត់ចត់នៅក្នុងគ្រប់ប្រទេស។ (គោលដៅទី៣ ចំណុចដៅ ៣.</a:t>
            </a:r>
            <a:r>
              <a:rPr lang="en-US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a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)។ ចំនួន២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ផលធៀបវេជ្ជបណ្ឌិត/គិលានុប្បដ្ឋាក/យិកា/ឆ្មប លើប្រជាជន ១ ០០០នាក់។ (គោលដៅទី៣ ចំណុចដៅ ៣.</a:t>
            </a:r>
            <a:r>
              <a:rPr lang="en-US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c)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17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600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1092560"/>
            <a:ext cx="8463789" cy="576544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None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ចំណុចដៅដែល</a:t>
            </a:r>
            <a:r>
              <a:rPr lang="km-KH" sz="2000" b="1" u="sng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គ្មានទិន្នន័យ </a:t>
            </a: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សម្រាប់វាយតម្លៃ ក្នុងឆ្នាំ២០១៩ 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​៖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អត្រាអក្ខរជន មនុស្សពេញវ័យអាយុ ១៥ឆ្នាំឡើង។ (គោលដៅទី៤ ចំណុចដៅ ៤.៦</a:t>
            </a:r>
            <a:r>
              <a:rPr lang="en-US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)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លុបបំបាត់រាល់ទម្រង់នៃអំពើហិង្សាលើស្រ្តីនិងកុមារី នៅទីសាធារណៈនិងទីន្លែងឯកជននានា រួមទាំងការជួញដូរ ការធ្វើអាជីវកម្មផ្លូវភេទ និងអាជីវកម្មផ្សេងទៀត។ (គោលដៅទី៥ ចំណុចដៅ ៥.២)។ ចំនួន២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សមាមាត្ររបស់ស្ត្រីអាយុពី ២០ ដល់ ២៤ឆ្នាំ ដែលបានរៀបការឬរស់នៅជាមួយគ្នាមុនអាយុ១៨ឆ្នាំ។ (គោលដៅទី៥ ចំណុចដៅ ៥.៣)។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ត្រឹមឆ្នាំ២០៣០ ធានាការទទួលបានជាសាកលនូវសេវាថាមពលទំនើប  អាចទុកចិត្តបាន និងតម្លៃសមរម្យ។ (គោលដៅទី៧ ចំណុចដៅ ៧.១)។ ចំនួន២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សមាមាត្រនៃថាមពលកកើតឡើងវិញក្នុងថាមពលដែលប្រើប្រាស់សរុប។ (គោលដៅទី៧ ចំណុចដៅ ៧.២)។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សមាមាត្រនៃថាមពលបឋម ធៀបនឹងផលិតផលក្នុងស្រុកសរុប។ (គោលដៅទី៧ ចំណុចដៅ ៧.៣)។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18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20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1092560"/>
            <a:ext cx="8463789" cy="576544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None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ចំណុចដៅដែល</a:t>
            </a:r>
            <a:r>
              <a:rPr lang="km-KH" sz="2000" b="1" u="sng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គ្មានទិន្នន័យ </a:t>
            </a: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សម្រាប់វាយតម្លៃ ក្នុងឆ្នាំ២០១៩ 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៖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អត្រានៃការចំណាយ/ការប្រើប្រាស់ ឬចំណូលរបស់គ្រួសារសម្រាប់មនុស្សម្នាក់ ក្នុងចំណោមប្រជាជន៤០ភាគរយដែលមានចំណូលទាបជាងគេ ធៀបនឹងការចំណាយ/ការប្រើប្រាស់ ឬចំណូលមធ្យមរបស់ប្រជាជន​។</a:t>
            </a:r>
            <a:r>
              <a:rPr lang="en-US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 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(គោលដៅទី១០ ចំណុចដៅ ១០.១)។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សមាមាត្រនៃប្រជាជនដែលរស់នៅក្រោម ៥០ភាគរយ នៃមេដ្យានចំណូល តាម អាយុ ភេទ និងជនពិការ។ (គោលដៅទី១០ ចំណុចដៅ ១០.២)។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ភាគយនៃការកាត់បន្ថយការបំពុលសមុទ្រ តាមរយៈសកម្មភាពអភិរក្សសមុទ្រ។ (គោលដៅទី១៤ ចំណុចដៅ ១៤.១)។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ផ្ទៃដីតំបន់ទេសភាពព្រៃឈើដែលបានស្តារពីផលប៉ះពាល់​ ដោយសារភាពរាំងស្ងួត ទឹកជំនន់ និងដែលបានបោះ​បង់ចោល។ (គោលដៅទី១៥ ចំណុចដៅ ១៥.៣)។ ចំនួន១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endParaRPr lang="km-KH" sz="20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19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6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34940" y="192893"/>
            <a:ext cx="8229600" cy="710394"/>
          </a:xfrm>
        </p:spPr>
        <p:txBody>
          <a:bodyPr/>
          <a:lstStyle/>
          <a:p>
            <a:pPr eaLnBrk="1" hangingPunct="1"/>
            <a:r>
              <a:rPr lang="km-KH" sz="2700" dirty="0">
                <a:solidFill>
                  <a:srgbClr val="0000FF"/>
                </a:solidFill>
                <a:latin typeface="Khmer MEF2" panose="02000506000000020004" pitchFamily="2" charset="0"/>
                <a:ea typeface="+mj-ea"/>
                <a:cs typeface="Khmer MEF2" panose="02000506000000020004" pitchFamily="2" charset="0"/>
              </a:rPr>
              <a:t>មាតិកា</a:t>
            </a:r>
            <a:endParaRPr lang="en-US" sz="2700" dirty="0">
              <a:solidFill>
                <a:srgbClr val="0000FF"/>
              </a:solidFill>
              <a:latin typeface="Khmer MEF2" panose="02000506000000020004" pitchFamily="2" charset="0"/>
              <a:ea typeface="+mj-ea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675" y="1477108"/>
            <a:ext cx="7479757" cy="4712676"/>
          </a:xfrm>
        </p:spPr>
        <p:txBody>
          <a:bodyPr rtlCol="0">
            <a:noAutofit/>
          </a:bodyPr>
          <a:lstStyle/>
          <a:p>
            <a:pPr marL="461963" indent="-461963" eaLnBrk="1" fontAlgn="auto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tabLst>
                <a:tab pos="461963" algn="l"/>
              </a:tabLst>
              <a:defRPr/>
            </a:pPr>
            <a:r>
              <a:rPr lang="km-KH" dirty="0">
                <a:solidFill>
                  <a:srgbClr val="0000FF"/>
                </a:solidFill>
                <a:latin typeface="Khmer OS Battambang" panose="02000500000000020004" pitchFamily="2" charset="0"/>
                <a:ea typeface="+mj-ea"/>
                <a:cs typeface="Khmer OS Battambang" panose="02000500000000020004" pitchFamily="2" charset="0"/>
              </a:rPr>
              <a:t>១. ប្រវត្តិដើម</a:t>
            </a:r>
            <a:r>
              <a:rPr lang="km-KH" dirty="0">
                <a:solidFill>
                  <a:srgbClr val="0000FF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។ </a:t>
            </a:r>
          </a:p>
          <a:p>
            <a:pPr marL="398463" indent="-398463">
              <a:spcBef>
                <a:spcPts val="2400"/>
              </a:spcBef>
              <a:buNone/>
              <a:defRPr/>
            </a:pPr>
            <a:r>
              <a:rPr lang="km-KH" dirty="0">
                <a:solidFill>
                  <a:srgbClr val="0000FF"/>
                </a:solidFill>
                <a:latin typeface="Khmer OS Battambang" panose="02000500000000020004" pitchFamily="2" charset="0"/>
                <a:ea typeface="+mj-ea"/>
                <a:cs typeface="Khmer OS Battambang" panose="02000500000000020004" pitchFamily="2" charset="0"/>
              </a:rPr>
              <a:t>២.​</a:t>
            </a:r>
            <a:r>
              <a:rPr lang="en-GB" dirty="0">
                <a:solidFill>
                  <a:srgbClr val="0000FF"/>
                </a:solidFill>
                <a:latin typeface="Khmer OS Battambang" panose="02000500000000020004" pitchFamily="2" charset="0"/>
                <a:ea typeface="+mj-ea"/>
                <a:cs typeface="Khmer OS Battambang" panose="02000500000000020004" pitchFamily="2" charset="0"/>
              </a:rPr>
              <a:t> </a:t>
            </a:r>
            <a:r>
              <a:rPr lang="km-KH" dirty="0">
                <a:solidFill>
                  <a:srgbClr val="0000FF"/>
                </a:solidFill>
                <a:latin typeface="Khmer OS Battambang" panose="02000500000000020004" pitchFamily="2" charset="0"/>
                <a:ea typeface="+mj-ea"/>
                <a:cs typeface="Khmer OS Battambang" panose="02000500000000020004" pitchFamily="2" charset="0"/>
              </a:rPr>
              <a:t>ដំណើរការនៃការរៀបចំរបាយការណ៍វឌ្ឍនភាពឆ្នាំ២០១៩​ នៃការសម្រេចបាន គ.អ.ច.ក.។ </a:t>
            </a:r>
            <a:endParaRPr lang="en-US" dirty="0">
              <a:solidFill>
                <a:srgbClr val="0000FF"/>
              </a:solidFill>
              <a:latin typeface="Khmer OS Battambang" panose="02000500000000020004" pitchFamily="2" charset="0"/>
              <a:ea typeface="+mj-ea"/>
              <a:cs typeface="Khmer OS Battambang" panose="02000500000000020004" pitchFamily="2" charset="0"/>
            </a:endParaRPr>
          </a:p>
          <a:p>
            <a:pPr marL="398463" indent="-398463">
              <a:spcBef>
                <a:spcPts val="2400"/>
              </a:spcBef>
              <a:buNone/>
              <a:defRPr/>
            </a:pPr>
            <a:r>
              <a:rPr lang="km-KH" dirty="0">
                <a:solidFill>
                  <a:srgbClr val="0000FF"/>
                </a:solidFill>
                <a:latin typeface="Khmer OS Battambang" panose="02000500000000020004" pitchFamily="2" charset="0"/>
                <a:ea typeface="+mj-ea"/>
                <a:cs typeface="Khmer OS Battambang" panose="02000500000000020004" pitchFamily="2" charset="0"/>
              </a:rPr>
              <a:t>៣. ទម្រង់ និង ខ្លឹមសាររបាយការណ៍វឌ្ឍនភាពឆ្នាំ២០១៩​ នៃការសម្រេចបាន គ.អ.ច.ក.។</a:t>
            </a:r>
          </a:p>
          <a:p>
            <a:pPr marL="457200" indent="-457200">
              <a:spcBef>
                <a:spcPts val="2400"/>
              </a:spcBef>
              <a:buNone/>
              <a:defRPr/>
            </a:pPr>
            <a:r>
              <a:rPr lang="km-KH" dirty="0">
                <a:solidFill>
                  <a:srgbClr val="0000FF"/>
                </a:solidFill>
                <a:latin typeface="Khmer OS Battambang" panose="02000500000000020004" pitchFamily="2" charset="0"/>
                <a:ea typeface="+mj-ea"/>
                <a:cs typeface="Khmer OS Battambang" panose="02000500000000020004" pitchFamily="2" charset="0"/>
              </a:rPr>
              <a:t>៤. ការពិនិត្យមើលឡើងវិញ បញ្ជីសូចនាករ គ.អ.ច.ក.​</a:t>
            </a:r>
            <a:r>
              <a:rPr lang="km-KH" dirty="0">
                <a:solidFill>
                  <a:srgbClr val="0000FF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។</a:t>
            </a:r>
            <a:r>
              <a:rPr lang="km-KH" dirty="0">
                <a:solidFill>
                  <a:srgbClr val="0000FF"/>
                </a:solidFill>
                <a:latin typeface="Khmer OS Battambang" panose="02000500000000020004" pitchFamily="2" charset="0"/>
                <a:ea typeface="+mj-ea"/>
                <a:cs typeface="Khmer OS Battambang" panose="02000500000000020004" pitchFamily="2" charset="0"/>
              </a:rPr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13511" y="6275388"/>
            <a:ext cx="974902" cy="365125"/>
          </a:xfrm>
        </p:spPr>
        <p:txBody>
          <a:bodyPr/>
          <a:lstStyle/>
          <a:p>
            <a:pPr>
              <a:defRPr/>
            </a:pPr>
            <a:fld id="{9C4F6A31-55D7-4750-9F41-FB3223B7CB8A}" type="slidenum">
              <a:rPr lang="en-US" sz="12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5" y="1284910"/>
            <a:ext cx="8370004" cy="514997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b="1" spc="-3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ជំពូកទី៥៖ </a:t>
            </a:r>
            <a:r>
              <a:rPr lang="km-KH" sz="2200" spc="-3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មធ្យោបាយនិងការអនុវត្តបន្ត សម្រាប់ការសម្រេចបាន គ.អ.ច.ក.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២០១៦-២០៣០។</a:t>
            </a:r>
          </a:p>
          <a:p>
            <a:pPr lvl="1"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ដោះស្រាយនានាពាក់ព័ន្ធនឹងការប្រមូលធនធាន និងសកម្មភាពនានាសម្រាប់អនុវត្តឱ្យសម្រេចបានគោលដៅនានា។ </a:t>
            </a:r>
          </a:p>
          <a:p>
            <a:pPr lvl="1"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ពិនិត្យមើលឡើងវិញ ពីការរៀបចំការងារតាមដានត្រួតពិនិត្យនិងវាយតម្លៃ និងវិធីសាស្រ្តសម្រាប់ធានាការទទួលបានលទ្ធផលនិងការឆ្លើយតបបានទូលំទូលាយ​ជាងមុន ពីការអនុវត្តទាំងនេះ។ </a:t>
            </a:r>
          </a:p>
          <a:p>
            <a:pPr lvl="1"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ពិភាក្សាពីមូលហេតុដែលត្រូវបានចាត់ទុកថា ការយល់ដឹងដែលមានសារសំខាន់សម្រាប់ការអនុវត្ត គ.អ.ច.ក.។ </a:t>
            </a:r>
          </a:p>
          <a:p>
            <a:pPr lvl="1"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ការកសាងសមត្ថភាពបុគ្គលនិងស្ថាប័ន សម្រាប់អនុវត្តឱ្យសម្រេចបានគោលដៅអភិវឌ្ឍប្រកបដោយចីរភាពកម្ពុជា។</a:t>
            </a:r>
          </a:p>
          <a:p>
            <a:pPr lvl="1">
              <a:lnSpc>
                <a:spcPct val="120000"/>
              </a:lnSpc>
              <a:spcBef>
                <a:spcPts val="9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ការលើកកម្ពស់ភាពជាដៃគូ។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20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89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21" y="1284910"/>
            <a:ext cx="8176437" cy="514997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r>
              <a:rPr lang="km-KH" sz="22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ជំពូកទី៦៖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សេចក្តីសន្និដ្ឋាន។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ជារបាយការណ៍នេះ គឺជាការវាយតម្លៃលើកដំបូង និងបំពេញបន្ថែមលើ របាយការណ៍ត្រួតពិនិត្យថ្នាក់ជាតិដោយស្ម័គ្រចិត្តឆ្នាំ២០១៩។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ទទួលបានលទ្ធផលល្អប្រសើរ ដែលភាគច្រើន សម្រេចលើស ឬស្ថិតក្នុងគន្លងទៅសម្រេចបានចំណុចដៅ។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នៅមានចំណុចដៅមួយចំនួន សម្រេចបានទាបជាងចំណុចដៅ។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មានចំណុចដៅមួយចំនួន ពុំមានទិន្នន័យសម្រាប់វាយតម្លៃ ឆ្នាំ២០១៩។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តែមួយចំនួនតូចប៉ណ្ណោះ ដែលមិនមានប្រភពទិន្នន័យគាំទ្រ។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ពិចារណាកែសម្រួលបញ្ជីសូចនាករ។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21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34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162734"/>
            <a:ext cx="8577262" cy="741156"/>
          </a:xfrm>
        </p:spPr>
        <p:txBody>
          <a:bodyPr/>
          <a:lstStyle/>
          <a:p>
            <a:pPr eaLnBrk="1" hangingPunct="1"/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៤.	ការពិនិត្យមើលឡើងវិញ បញ្ជីសូចនាករ គ.អ.ច.ក.​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22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874A7B-64A2-414C-811F-B972BFAE5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56" y="1234440"/>
            <a:ext cx="8896350" cy="5295314"/>
          </a:xfrm>
        </p:spPr>
        <p:txBody>
          <a:bodyPr/>
          <a:lstStyle/>
          <a:p>
            <a:pPr marL="461963" indent="-461963" eaLnBrk="1" hangingPunct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ចំណុចដៅមួយចំនួន មិនមានទិន្នន័យសម្រាប់វាយតម្លៃប្រមាណជាង ២០,៤៥% នៃចំណុចដៅទាំងអស់។</a:t>
            </a:r>
          </a:p>
          <a:p>
            <a:pPr marL="461963" indent="-461963" eaLnBrk="1" hangingPunct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មានប្រភពទិន្នន័យ តែមិនមានវដ្តផលិតទិន្នន័យ ក្នុងឆ្នាំ២០១៩ ប្រមាណ២/៣ នៃសូចនាករដែលមិនមានទិន្នន័យទាំងអស់។</a:t>
            </a:r>
          </a:p>
          <a:p>
            <a:pPr marL="461963" indent="-461963" eaLnBrk="1" hangingPunct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មិនមានប្រភពទិន្នន័យសម្រាប់គាំទ្រប្រមាណ១/៣ នៃសូចនាករដែលមិនមានទិន្នន័យទាំងអស់។</a:t>
            </a:r>
          </a:p>
          <a:p>
            <a:pPr marL="461963" indent="-461963" eaLnBrk="1" hangingPunct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គួរពិចារណាកែសម្រួល ឬដកចេញ ឬស្វែងរកប្រភពទិន្នន័យសម្រាប់គាំទ្រដល់សូចនាករទាំងនោះ។</a:t>
            </a:r>
          </a:p>
        </p:txBody>
      </p:sp>
    </p:spTree>
    <p:extLst>
      <p:ext uri="{BB962C8B-B14F-4D97-AF65-F5344CB8AC3E}">
        <p14:creationId xmlns:p14="http://schemas.microsoft.com/office/powerpoint/2010/main" val="101404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162734"/>
            <a:ext cx="8577262" cy="741156"/>
          </a:xfrm>
        </p:spPr>
        <p:txBody>
          <a:bodyPr/>
          <a:lstStyle/>
          <a:p>
            <a:pPr eaLnBrk="1" hangingPunct="1"/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៤.	ការពិនិត្យមើលឡើងវិញ បញ្ជីសូចនាករ គ.អ.ច.ក. ​​(ត)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23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874A7B-64A2-414C-811F-B972BFAE5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56" y="1234440"/>
            <a:ext cx="8896350" cy="5295314"/>
          </a:xfrm>
        </p:spPr>
        <p:txBody>
          <a:bodyPr/>
          <a:lstStyle/>
          <a:p>
            <a:pPr marL="461963" indent="-461963" eaLnBrk="1" hangingPunct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ពិចារណាបញ្ចូលបន្ថែមសូចនាករ ដែលស្នើឡើដោយ ក្រសួង ស្ថាប័ន និងភាគីពាក់ព័ន្ធ និងយល់ថា រួមចំណែកធ្វើឱ្យសម្រេចបាន គ.អ.ច.ក.។</a:t>
            </a:r>
          </a:p>
          <a:p>
            <a:pPr marL="461963" indent="-461963" eaLnBrk="1" hangingPunct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តម្លៃនៃចំណុចដៅរបស់សូចនាករ គួរពិចារណាកែសម្រួល។ </a:t>
            </a:r>
          </a:p>
          <a:p>
            <a:pPr marL="461963" indent="-461963" eaLnBrk="1" hangingPunct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ការកែសម្រួលនេះ ត្រូវគិតគូផងដែរដល់ផលប៉ះពាល់ពីការរីករាលដាលនៃមេរោគកូវីដ-១៩។</a:t>
            </a:r>
          </a:p>
        </p:txBody>
      </p:sp>
    </p:spTree>
    <p:extLst>
      <p:ext uri="{BB962C8B-B14F-4D97-AF65-F5344CB8AC3E}">
        <p14:creationId xmlns:p14="http://schemas.microsoft.com/office/powerpoint/2010/main" val="185431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885" y="2723174"/>
            <a:ext cx="7886700" cy="119913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m-KH" sz="4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DA Funan" panose="02000500000000020004" pitchFamily="2" charset="0"/>
                <a:cs typeface="NiDA Funan" panose="02000500000000020004" pitchFamily="2" charset="0"/>
              </a:rPr>
              <a:t>សូមអរគុណ !</a:t>
            </a:r>
            <a:endParaRPr lang="en-US" sz="4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DA Funan" panose="02000500000000020004" pitchFamily="2" charset="0"/>
              <a:cs typeface="NiDA Funan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57EB5E0D-937A-46A9-9D90-FFD4F5819E08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24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8872" y="171435"/>
            <a:ext cx="8872728" cy="678976"/>
          </a:xfrm>
        </p:spPr>
        <p:txBody>
          <a:bodyPr/>
          <a:lstStyle/>
          <a:p>
            <a:pPr eaLnBrk="1" hangingPunct="1"/>
            <a:r>
              <a:rPr lang="km-KH" sz="27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១. ប្រវត្តិដើម  </a:t>
            </a:r>
            <a:endParaRPr lang="en-US" sz="27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55587" y="1324708"/>
            <a:ext cx="8632826" cy="518221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គោលដៅអភិវឌ្ឍប្រកបដោយចីរភាពកម្ពុជា ត្រូវបានទទួលការឯកភាពពីគណៈរដ្ឋមន្រ្តី </a:t>
            </a:r>
            <a:r>
              <a:rPr lang="km-KH" b="1" u="sng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នាថ្ងៃទី១៩ ខែវិច្ឆិកា ឆ្នាំ២០១៨</a:t>
            </a: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។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រាជរដ្ឋាភិបាលកម្ពុជា បានចុះឈ្មោះនៅអង្គការសហប្រជាជាតិ ដើម្បីរៀបចំ</a:t>
            </a: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របាយការណ៍ត្រួតពិនិត្យជាតិដោយស្មគ័្រចិត្ត</a:t>
            </a:r>
            <a:r>
              <a:rPr lang="en-US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Voluntary National Review---VNR</a:t>
            </a: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ដែលត្រូវបង្ហាញនៅអង្គការសហប្រជាជាតិ នាខែកក្កដា ឆ្នាំ២០១៩ នៅបូរីញូយ៉ក។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ការរៀបចំមានភាពប្រញាប់ប្រញាល់ និងប្រើប្រាស់រយៈពេលខ្លី ធ្វើឱ្យមិនមានព័ត៌មាននិងទិន្នន័យគ្រប់គ្រាន់ សម្រាប់វាយតម្លៃ។ 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ចាំបាច់រៀបចំរបាយការណ៍បំពេញបន្ថែម ឆ្នាំ២០១៩</a:t>
            </a: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។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F6A31-55D7-4750-9F41-FB3223B7CB8A}" type="slidenum">
              <a:rPr lang="en-US" sz="1200" smtClean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>
                <a:defRPr/>
              </a:pPr>
              <a:t>3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8872" y="257908"/>
            <a:ext cx="8872728" cy="1050436"/>
          </a:xfrm>
        </p:spPr>
        <p:txBody>
          <a:bodyPr/>
          <a:lstStyle/>
          <a:p>
            <a:pPr eaLnBrk="1" hangingPunct="1"/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២.​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ដំណើរការនៃការរៀបចំ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</a:t>
            </a:r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55587" y="1679944"/>
            <a:ext cx="8513275" cy="485506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កិច្ចប្រជុំអន្តរក្រសួង ណែនាំពីការផ្តល់ទិន្នន័យ និងព័ត៌មាន សម្រាប់រៀបចំរបាយការណ៍ </a:t>
            </a: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ថ្ងៃទី២១ តុលា ឆ្នាំ២០១៩</a:t>
            </a: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ផ្តល់នូវទិន្នន័យ ដែលខ្វះចន្លោះនៅក្នុង </a:t>
            </a:r>
            <a:r>
              <a:rPr lang="en-US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VNR 2019 </a:t>
            </a: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ជាពិសេស ឆ្នាំ២០១៩។ 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ព័ត៌មាន និងធាតុចូលផ្សេងទៀត សម្រាប់បញ្ចូលក្នុងរបាយការណ៍។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ពេលវេលាសម្រាប់រៀបចំធាតុចូល និងកំណត់ទិន្នន័យសម្រាប់របាយការណ៍។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F6A31-55D7-4750-9F41-FB3223B7CB8A}" type="slidenum">
              <a:rPr lang="en-US" sz="1200" smtClean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>
                <a:defRPr/>
              </a:pPr>
              <a:t>4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658824"/>
      </p:ext>
    </p:extLst>
  </p:cSld>
  <p:clrMapOvr>
    <a:masterClrMapping/>
  </p:clrMapOvr>
  <p:transition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8872" y="257908"/>
            <a:ext cx="8872728" cy="1050436"/>
          </a:xfrm>
        </p:spPr>
        <p:txBody>
          <a:bodyPr/>
          <a:lstStyle/>
          <a:p>
            <a:pPr eaLnBrk="1" hangingPunct="1"/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២.​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ដំណើរការនៃការរៀបចំ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</a:t>
            </a:r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55587" y="1648047"/>
            <a:ext cx="8632826" cy="488695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កិច្ចប្រជុំអន្តរក្រសួង កម្រិតបច្ចេកទេស ដើម្បីពិភាក្សាលើសេចក្តីព្រាង របាយការណ៍វឌ្ឍភាពឆ្នាំ២០១៩ នៃការសម្រេចបាន គ.អ.ច.ក. ថ្ងៃទី</a:t>
            </a: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២២ ខែមិថុនា ឆ្នាំ២០២០</a:t>
            </a: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កិច្ចប្រជុំអន្តរក្រសួង កម្រិតនយោបាយ ដើម្បីពិនិត្យ និងផ្តល់ការឯកភាពលើសេចក្តីព្រាង របាយការណ៍វឌ្ឍភាពឆ្នាំ២០១៩ នៃការសម្រេចបាន គ.អ.ច.ក. </a:t>
            </a: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ថ្ងៃទី៣០ ខែមិថុនា ឆ្នាំ២០២០</a:t>
            </a: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បញ្ចប់ជាស្ថាពរ នៅខែសីហា ឆ្នាំ២០២០</a:t>
            </a: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បោះពុម្ព ផ្សព្វផ្សាយ។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F6A31-55D7-4750-9F41-FB3223B7CB8A}" type="slidenum">
              <a:rPr lang="en-US" sz="1200" smtClean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>
                <a:defRPr/>
              </a:pPr>
              <a:t>5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91107"/>
      </p:ext>
    </p:extLst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21" y="1284910"/>
            <a:ext cx="8176437" cy="514997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Clr>
                <a:srgbClr val="0000FF"/>
              </a:buClr>
              <a:buNone/>
              <a:defRPr/>
            </a:pPr>
            <a:r>
              <a:rPr lang="km-KH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របាយការណ៍វឌ្ឍនភាព ឆ្នាំ២០១៩ នៃការសម្រេចបាន គ.អ.ច.ក. ចែកចេញជា ៦ជំពូក៖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r>
              <a:rPr lang="km-KH" sz="22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ជំពូកទី១៖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សេចក្តីផ្តើម។ 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ស្ថានភាពទូទៅនៃសេដ្ឋកិច្ចកម្ពុជា ត្រឹមឆ្នាំ២០១៩ រួមទាំង ស្ថានភាពចំណូលនិងវិសមភាពនៃការប្រើប្រាស់ របស់ប្រជាជន។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លទ្ធផលសង្ខេបនៃការអនុវត្ត គ.អ.ស.ក.។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ការប្តេជ្ញាចិត្តរបស់រាជរដ្ឋាភិបាល ក្នុងការធ្វើឱ្យសម្រេចបាន គ.អ.ច.ក.។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ដំណើរការមូលដ្ឋាននីយកម្មនិងសមាហរណកម្ម។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មូលហេតុនៃការរៀបចំរបាយការណ៍វឌ្ឍនភាពឆ្នាំ២០១៩ នៃការសម្រេចបាន គ.អ.ច.ក.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6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8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242667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1477108"/>
            <a:ext cx="8665675" cy="5163404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r>
              <a:rPr lang="km-KH" sz="22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ជំពូកទី២៖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វិធីសាស្រ្តនិងដំណើរការសម្រាប់ការតាមដានត្រួតពិនិត្យនិងវាយតម្លៃលទ្ធផលការសម្រេចបាន គ.អ.ច.ក. ២០១៦-២០៣០។  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spc="-3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វិធីសាស្រ្តចម្រុះត្រូវបានប្រើប្រាស់ រួមមាន៖ ការទទួលព័ត៌មាននិងទិន្នន័យពី ក្រសួង ស្ថា​ប័ន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និងភាគីពាក់ព័ន្ធ ការជួបពិភាក្សាផ្ទាល់ជាមួយភាគីសំខាន់ៗ និងស្រាវជ្រាវឯកសារដែលមានស្រាប់ ដើម្បីវាយតម្លៃពី វឌ្ឍនភាព បញ្ហាប្រឈម និងលើកឡើងវិធានការណ៍នានា សម្រាប់ជំរុញឱ្យសម្រេច គ.អ.ច.ក.។ 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ឯកសារសំខាន់ៗ រួមមាន៖ យុទ្ធសាស្រ្តចតុកោណ ដំណាក់កាលទី៤</a:t>
            </a:r>
            <a:r>
              <a:rPr lang="en-US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,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ក្របខ័ណ្ឌ​ គ.អ.ច.ក.</a:t>
            </a:r>
            <a:r>
              <a:rPr lang="en-US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,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ផ.យ.អ.ជ. ២០១៩-២០២៣</a:t>
            </a:r>
            <a:r>
              <a:rPr lang="en-US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,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ផែនការយុទ្ធសាស្រ្ត និងគោលនយោបាយតាមវិស័យ</a:t>
            </a:r>
            <a:r>
              <a:rPr lang="en-US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ជាពិសេស របាយការណ៍ត្រួតពិនិត្យថ្នាក់ជាតិដោយស្ម័គ្រចិត្ត។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ដំណើរការនៃការរៀបចំ របាយការណ៍វឌ្ឍនភាព ឆ្នាំ២០១៩ នៃការសម្រេចបាន គ.អ.ច.ក.។</a:t>
            </a:r>
            <a:endParaRPr lang="km-KH" sz="2200" dirty="0">
              <a:solidFill>
                <a:srgbClr val="FF0000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7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78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21" y="1441938"/>
            <a:ext cx="8176437" cy="4992945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r>
              <a:rPr lang="km-KH" sz="2200" b="1" spc="-3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ជំពូកទី៣៖</a:t>
            </a:r>
            <a:r>
              <a:rPr lang="km-KH" sz="2200" spc="-3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បរិយាកាសនយោបាយដែលអំណោយផលសម្រាប់ការតាមដា​ន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​ត្រួតពិនិត្យនិងវាយតម្លៃ ការសម្រេចបាន គ.អ.ច.ក. ២០១៦-២០៣០។ 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ការបង្កើតភាពជាម្ចាស់ លើការរៀបចំនិងអនុវត្តគោលដៅអភិវឌ្ឍប្រកបដោយចីរភាពកម្ពុជា។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ការធ្វើសមាហរណកម្ម គោលដៅអភិវឌ្ឍប្រកបដោយចីរភាពកម្ពុជា ទៅក្នុងប្រព័ន្ធផែនការ និងគោលនយោបាយជាតិ។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ការអភិវឌ្ឍសេដ្ឋកិច្ច ចីរភាព និង បរិយាប័ន្ន។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ការធានាឱ្យមានចីរភាពបរិស្ថាន។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ការប្រកាន់ខ្ជាប់នូវគោលការណ៍ មិនទុកនរណាម្នាក់ឱ្យនៅឯកោ។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8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97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0175" y="137160"/>
            <a:ext cx="8872538" cy="9882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៣.​</a:t>
            </a:r>
            <a:r>
              <a:rPr lang="en-GB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ទម្រង់ និង ខ្លឹមសារ </a:t>
            </a:r>
            <a:b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</a:br>
            <a:r>
              <a:rPr lang="km-KH" sz="2400" spc="-5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របាយការណ៍វឌ្ឍនភាពឆ្នាំ២០១៩​ នៃការសម្រេចបាន គ.អ.ច.ក.​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84910"/>
            <a:ext cx="8194159" cy="514997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None/>
              <a:defRPr/>
            </a:pPr>
            <a:r>
              <a:rPr lang="km-KH" sz="22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ជំពូកទី៤៖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វឌ្ឍនភាពតាមសូចនាករនិងចំណុចដៅ ក្នុងគោលដៅនីមួយៗ​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ការវាយតម្លៃពីវឌ្ឍនភាពនៃសូចនាករនិងចំណុចដៅទាំងនេះ ត្រូវបានបែងចែកនិងបង្ហាញ </a:t>
            </a:r>
            <a:r>
              <a:rPr lang="km-KH" sz="2200" b="1" dirty="0">
                <a:solidFill>
                  <a:srgbClr val="FF0000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ជា៣កម្រិត </a:t>
            </a: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ដូចខាងក្រោម៖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ក. លើសចំណុចដៅ 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គឺជាលទ្ធផលល្អប្រសើរ នៃការអនុវត្ត ដោយសម្រេចបានលើសតម្លៃចំណុចដៅដែលបានកំណត់ពី១០% ឡើងទៅនៅក្នុងឆ្នាំអនុវត្តនីមួយៗ​។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ខ. ស្ថិតលើគន្លងឈានទៅសម្រេចបាន 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គឺជាលទ្ធផលល្អ នៃការអនុវត្ត ដោយសម្រេចបាននៅចន្លោះពីរវាង ក្រោមតម្លៃចំណុចដៅដែលបានកំណត់ត្រឹម១០% និង លើសតម្លៃចំណុចដៅដែលបានកំណត់ត្រឹម១០%។ និង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rgbClr val="0000FF"/>
              </a:buClr>
              <a:buFont typeface="Wingdings" panose="05000000000000000000" pitchFamily="2" charset="2"/>
              <a:buChar char="Ø"/>
              <a:defRPr/>
            </a:pPr>
            <a:r>
              <a:rPr lang="km-KH" sz="2000" b="1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គ. ទាបជាងចំណុចដៅ 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គឺជាលទ្ធផលនៃការអនុវត្ត ដែលសម្រេចបាន​ ទាបជាង តម្លៃចំណុចដៅដែលបានកំណត់ពី១០% ឡើងទៅ។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9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03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7541</TotalTime>
  <Words>3379</Words>
  <Application>Microsoft Office PowerPoint</Application>
  <PresentationFormat>On-screen Show (4:3)</PresentationFormat>
  <Paragraphs>174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MS PGothic</vt:lpstr>
      <vt:lpstr>Calibri</vt:lpstr>
      <vt:lpstr>Khmer MEF1</vt:lpstr>
      <vt:lpstr>Khmer MEF2</vt:lpstr>
      <vt:lpstr>Khmer Muol</vt:lpstr>
      <vt:lpstr>Khmer OS Battambang</vt:lpstr>
      <vt:lpstr>Khmer OS Siemreap</vt:lpstr>
      <vt:lpstr>News Gothic MT</vt:lpstr>
      <vt:lpstr>NiDA Funan</vt:lpstr>
      <vt:lpstr>Wingdings</vt:lpstr>
      <vt:lpstr>Wingdings 2</vt:lpstr>
      <vt:lpstr>Breeze</vt:lpstr>
      <vt:lpstr>PowerPoint Presentation</vt:lpstr>
      <vt:lpstr>មាតិកា</vt:lpstr>
      <vt:lpstr>១. ប្រវត្តិដើម  </vt:lpstr>
      <vt:lpstr>២.​ ដំណើរការនៃការរៀបចំ របាយការណ៍វឌ្ឍនភាពឆ្នាំ២០១៩​ នៃការសម្រេចបាន គ.អ.ច.ក.  </vt:lpstr>
      <vt:lpstr>២.​ ដំណើរការនៃការរៀបចំ  របាយការណ៍វឌ្ឍនភាពឆ្នាំ២០១៩​ នៃការសម្រេចបាន គ.អ.ច.ក. (ត) </vt:lpstr>
      <vt:lpstr>៣.​ ទម្រង់ និង ខ្លឹមសារ  របាយការណ៍វឌ្ឍនភាពឆ្នាំ២០១៩​ នៃការសម្រេចបាន គ.អ.ច.ក.​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៣.​ ទម្រង់ និង ខ្លឹមសារ  របាយការណ៍វឌ្ឍនភាពឆ្នាំ២០១៩​ នៃការសម្រេចបាន គ.អ.ច.ក.​ (ត) </vt:lpstr>
      <vt:lpstr>៤. ការពិនិត្យមើលឡើងវិញ បញ្ជីសូចនាករ គ.អ.ច.ក.​</vt:lpstr>
      <vt:lpstr>៤. ការពិនិត្យមើលឡើងវិញ បញ្ជីសូចនាករ គ.អ.ច.ក. ​​(ត)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Process</dc:title>
  <dc:creator>sarthi acharya</dc:creator>
  <cp:lastModifiedBy>m21646</cp:lastModifiedBy>
  <cp:revision>544</cp:revision>
  <dcterms:created xsi:type="dcterms:W3CDTF">2013-10-30T23:49:00Z</dcterms:created>
  <dcterms:modified xsi:type="dcterms:W3CDTF">2020-10-12T10:06:25Z</dcterms:modified>
</cp:coreProperties>
</file>